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4" r:id="rId4"/>
    <p:sldId id="258" r:id="rId5"/>
    <p:sldId id="264" r:id="rId6"/>
    <p:sldId id="260" r:id="rId7"/>
    <p:sldId id="259" r:id="rId8"/>
    <p:sldId id="270" r:id="rId9"/>
    <p:sldId id="267" r:id="rId10"/>
    <p:sldId id="268" r:id="rId11"/>
    <p:sldId id="269" r:id="rId12"/>
    <p:sldId id="266" r:id="rId13"/>
    <p:sldId id="273" r:id="rId14"/>
    <p:sldId id="272" r:id="rId15"/>
    <p:sldId id="261" r:id="rId16"/>
    <p:sldId id="262" r:id="rId17"/>
    <p:sldId id="263" r:id="rId18"/>
    <p:sldId id="265" r:id="rId19"/>
    <p:sldId id="275" r:id="rId20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3369" autoAdjust="0"/>
  </p:normalViewPr>
  <p:slideViewPr>
    <p:cSldViewPr>
      <p:cViewPr varScale="1">
        <p:scale>
          <a:sx n="49" d="100"/>
          <a:sy n="49" d="100"/>
        </p:scale>
        <p:origin x="197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FAD0D-CCA5-4BBC-B104-110B288BED80}" type="datetimeFigureOut">
              <a:rPr lang="en-BE" smtClean="0"/>
              <a:t>27/04/2023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E4395-7487-4FC3-AAC4-64E07C5A41C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0467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REST</a:t>
            </a:r>
            <a:r>
              <a:rPr lang="fr-BE" dirty="0"/>
              <a:t>: </a:t>
            </a:r>
            <a:r>
              <a:rPr lang="fr-BE" dirty="0" err="1"/>
              <a:t>Representational</a:t>
            </a:r>
            <a:r>
              <a:rPr lang="fr-BE" dirty="0"/>
              <a:t> state </a:t>
            </a:r>
            <a:r>
              <a:rPr lang="fr-BE" dirty="0" err="1"/>
              <a:t>transfer</a:t>
            </a:r>
            <a:endParaRPr lang="fr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014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DEMO</a:t>
            </a:r>
            <a:r>
              <a:rPr lang="fr-BE" dirty="0"/>
              <a:t>: Postman, Hoppscotch.io &amp; Thunder Client</a:t>
            </a:r>
          </a:p>
          <a:p>
            <a:endParaRPr lang="fr-BE" dirty="0"/>
          </a:p>
          <a:p>
            <a:endParaRPr lang="fr-BE" dirty="0"/>
          </a:p>
          <a:p>
            <a:r>
              <a:rPr lang="fr-BE" dirty="0"/>
              <a:t>NOT TO FORGET: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 err="1"/>
              <a:t>Autohotkey</a:t>
            </a:r>
            <a:r>
              <a:rPr lang="fr-BE" dirty="0"/>
              <a:t> scripts for Chrome &amp; JWT helpers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BE" dirty="0"/>
              <a:t>JWT: jwt.io, base64decode &amp; </a:t>
            </a:r>
            <a:r>
              <a:rPr lang="fr-BE" dirty="0" err="1"/>
              <a:t>Autohotkey</a:t>
            </a:r>
            <a:endParaRPr lang="fr-B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494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9566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Elements</a:t>
            </a:r>
            <a:r>
              <a:rPr lang="fr-BE" b="1" dirty="0"/>
              <a:t>:</a:t>
            </a:r>
          </a:p>
          <a:p>
            <a:pPr algn="l"/>
            <a:r>
              <a:rPr lang="fr-BE" dirty="0" err="1"/>
              <a:t>Overview</a:t>
            </a:r>
            <a:r>
              <a:rPr lang="fr-BE" dirty="0"/>
              <a:t> of the HTML, CSS </a:t>
            </a:r>
            <a:r>
              <a:rPr lang="fr-BE" dirty="0" err="1"/>
              <a:t>etc</a:t>
            </a:r>
            <a:endParaRPr lang="fr-BE" dirty="0"/>
          </a:p>
          <a:p>
            <a:pPr algn="l"/>
            <a:endParaRPr lang="fr-BE" dirty="0"/>
          </a:p>
          <a:p>
            <a:pPr algn="l"/>
            <a:r>
              <a:rPr lang="fr-BE" b="1" dirty="0"/>
              <a:t>Console</a:t>
            </a:r>
            <a:r>
              <a:rPr lang="fr-BE" dirty="0"/>
              <a:t>:</a:t>
            </a:r>
          </a:p>
          <a:p>
            <a:pPr algn="l"/>
            <a:r>
              <a:rPr lang="fr-BE" dirty="0"/>
              <a:t>Not all </a:t>
            </a:r>
            <a:r>
              <a:rPr lang="fr-BE" dirty="0" err="1"/>
              <a:t>errrors</a:t>
            </a:r>
            <a:r>
              <a:rPr lang="fr-BE" dirty="0"/>
              <a:t> </a:t>
            </a:r>
            <a:r>
              <a:rPr lang="fr-BE" dirty="0" err="1"/>
              <a:t>may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shown</a:t>
            </a:r>
            <a:r>
              <a:rPr lang="fr-BE" dirty="0"/>
              <a:t> in the UI, but all </a:t>
            </a:r>
            <a:r>
              <a:rPr lang="fr-BE" dirty="0" err="1"/>
              <a:t>errors</a:t>
            </a:r>
            <a:r>
              <a:rPr lang="fr-BE" dirty="0"/>
              <a:t> </a:t>
            </a:r>
            <a:r>
              <a:rPr lang="fr-BE" dirty="0" err="1"/>
              <a:t>typically</a:t>
            </a:r>
            <a:r>
              <a:rPr lang="fr-BE" dirty="0"/>
              <a:t> do end up in the console. </a:t>
            </a:r>
            <a:r>
              <a:rPr lang="fr-BE" dirty="0" err="1"/>
              <a:t>It’s</a:t>
            </a:r>
            <a:r>
              <a:rPr lang="fr-BE" dirty="0"/>
              <a:t> a good </a:t>
            </a:r>
            <a:r>
              <a:rPr lang="fr-BE" dirty="0" err="1"/>
              <a:t>idea</a:t>
            </a:r>
            <a:r>
              <a:rPr lang="fr-BE" dirty="0"/>
              <a:t> to </a:t>
            </a:r>
            <a:r>
              <a:rPr lang="fr-BE" dirty="0" err="1"/>
              <a:t>create</a:t>
            </a:r>
            <a:r>
              <a:rPr lang="fr-BE" dirty="0"/>
              <a:t> a bug for </a:t>
            </a:r>
            <a:r>
              <a:rPr lang="fr-BE" dirty="0" err="1"/>
              <a:t>any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shows up </a:t>
            </a:r>
            <a:r>
              <a:rPr lang="fr-BE" dirty="0" err="1"/>
              <a:t>there</a:t>
            </a:r>
            <a:r>
              <a:rPr lang="fr-BE" dirty="0"/>
              <a:t>, </a:t>
            </a:r>
            <a:r>
              <a:rPr lang="fr-BE" dirty="0" err="1"/>
              <a:t>even</a:t>
            </a:r>
            <a:r>
              <a:rPr lang="fr-BE" dirty="0"/>
              <a:t> if the application </a:t>
            </a:r>
            <a:r>
              <a:rPr lang="fr-BE" dirty="0" err="1"/>
              <a:t>did</a:t>
            </a:r>
            <a:r>
              <a:rPr lang="fr-BE" dirty="0"/>
              <a:t> </a:t>
            </a:r>
            <a:r>
              <a:rPr lang="fr-BE" dirty="0" err="1"/>
              <a:t>seem</a:t>
            </a:r>
            <a:r>
              <a:rPr lang="fr-BE" dirty="0"/>
              <a:t> to </a:t>
            </a:r>
            <a:r>
              <a:rPr lang="fr-BE" dirty="0" err="1"/>
              <a:t>behave</a:t>
            </a:r>
            <a:r>
              <a:rPr lang="fr-BE" dirty="0"/>
              <a:t> as </a:t>
            </a:r>
            <a:r>
              <a:rPr lang="fr-BE" dirty="0" err="1"/>
              <a:t>expected</a:t>
            </a:r>
            <a:r>
              <a:rPr lang="fr-BE" dirty="0"/>
              <a:t>.</a:t>
            </a:r>
          </a:p>
          <a:p>
            <a:pPr algn="l"/>
            <a:endParaRPr lang="fr-BE" dirty="0"/>
          </a:p>
          <a:p>
            <a:pPr algn="l"/>
            <a:r>
              <a:rPr lang="fr-BE" b="1" dirty="0"/>
              <a:t>Network</a:t>
            </a:r>
            <a:r>
              <a:rPr lang="fr-BE" dirty="0"/>
              <a:t>:</a:t>
            </a:r>
          </a:p>
          <a:p>
            <a:pPr algn="l"/>
            <a:r>
              <a:rPr lang="fr-BE" dirty="0"/>
              <a:t>Our focus for </a:t>
            </a:r>
            <a:r>
              <a:rPr lang="fr-BE" dirty="0" err="1"/>
              <a:t>today</a:t>
            </a:r>
            <a:r>
              <a:rPr lang="fr-BE" dirty="0"/>
              <a:t>. </a:t>
            </a:r>
            <a:r>
              <a:rPr lang="fr-BE" dirty="0" err="1"/>
              <a:t>Listen</a:t>
            </a:r>
            <a:r>
              <a:rPr lang="fr-BE" dirty="0"/>
              <a:t> in on the communication </a:t>
            </a:r>
            <a:r>
              <a:rPr lang="fr-BE" dirty="0" err="1"/>
              <a:t>with</a:t>
            </a:r>
            <a:r>
              <a:rPr lang="fr-BE" dirty="0"/>
              <a:t> the backend.</a:t>
            </a:r>
          </a:p>
          <a:p>
            <a:pPr algn="l"/>
            <a:endParaRPr lang="fr-BE" dirty="0"/>
          </a:p>
          <a:p>
            <a:pPr algn="l"/>
            <a:r>
              <a:rPr lang="fr-BE" b="1" dirty="0"/>
              <a:t>Application</a:t>
            </a:r>
            <a:r>
              <a:rPr lang="fr-BE" dirty="0"/>
              <a:t>:</a:t>
            </a:r>
          </a:p>
          <a:p>
            <a:pPr algn="l"/>
            <a:r>
              <a:rPr lang="fr-BE" dirty="0"/>
              <a:t>Cookies &amp; </a:t>
            </a:r>
            <a:r>
              <a:rPr lang="fr-BE" dirty="0" err="1"/>
              <a:t>stuff</a:t>
            </a:r>
            <a:r>
              <a:rPr lang="fr-BE" dirty="0"/>
              <a:t>. This </a:t>
            </a:r>
            <a:r>
              <a:rPr lang="fr-BE" dirty="0" err="1"/>
              <a:t>is</a:t>
            </a:r>
            <a:r>
              <a:rPr lang="fr-BE" dirty="0"/>
              <a:t> important </a:t>
            </a:r>
            <a:r>
              <a:rPr lang="fr-BE" dirty="0" err="1"/>
              <a:t>today</a:t>
            </a:r>
            <a:r>
              <a:rPr lang="fr-BE" dirty="0"/>
              <a:t> </a:t>
            </a:r>
            <a:r>
              <a:rPr lang="fr-BE" dirty="0" err="1"/>
              <a:t>because</a:t>
            </a:r>
            <a:r>
              <a:rPr lang="fr-BE" dirty="0"/>
              <a:t> the JWT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typically</a:t>
            </a:r>
            <a:r>
              <a:rPr lang="fr-BE" dirty="0"/>
              <a:t> </a:t>
            </a:r>
            <a:r>
              <a:rPr lang="fr-BE" dirty="0" err="1"/>
              <a:t>stored</a:t>
            </a:r>
            <a:r>
              <a:rPr lang="fr-BE" dirty="0"/>
              <a:t> in Application &gt; Storage &gt; Session Storage.</a:t>
            </a:r>
          </a:p>
          <a:p>
            <a:pPr algn="l"/>
            <a:endParaRPr lang="fr-BE" dirty="0"/>
          </a:p>
          <a:p>
            <a:pPr algn="l"/>
            <a:r>
              <a:rPr lang="fr-BE" b="1" dirty="0" err="1"/>
              <a:t>Redux</a:t>
            </a:r>
            <a:r>
              <a:rPr lang="fr-BE" dirty="0"/>
              <a:t>:</a:t>
            </a:r>
          </a:p>
          <a:p>
            <a:pPr algn="l"/>
            <a:r>
              <a:rPr lang="fr-BE" dirty="0"/>
              <a:t>This </a:t>
            </a:r>
            <a:r>
              <a:rPr lang="fr-BE" dirty="0" err="1"/>
              <a:t>is</a:t>
            </a:r>
            <a:r>
              <a:rPr lang="fr-BE" dirty="0"/>
              <a:t> a plugin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needs</a:t>
            </a:r>
            <a:r>
              <a:rPr lang="fr-BE" dirty="0"/>
              <a:t> to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the Chrome Web Store. (https://chrome.google.com/webstore/detail/redux-devtools/lmhkpmbekcpmknklioeibfkpmmfibljd?hl=en)</a:t>
            </a:r>
          </a:p>
          <a:p>
            <a:pPr algn="l"/>
            <a:r>
              <a:rPr lang="fr-BE" dirty="0"/>
              <a:t>It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works</a:t>
            </a:r>
            <a:r>
              <a:rPr lang="fr-BE" dirty="0"/>
              <a:t> if the </a:t>
            </a:r>
            <a:r>
              <a:rPr lang="fr-BE" dirty="0" err="1"/>
              <a:t>developers</a:t>
            </a:r>
            <a:r>
              <a:rPr lang="fr-BE" dirty="0"/>
              <a:t> have </a:t>
            </a:r>
            <a:r>
              <a:rPr lang="fr-BE" dirty="0" err="1"/>
              <a:t>used</a:t>
            </a:r>
            <a:r>
              <a:rPr lang="fr-BE" dirty="0"/>
              <a:t> </a:t>
            </a:r>
            <a:r>
              <a:rPr lang="fr-BE" dirty="0" err="1"/>
              <a:t>Redux</a:t>
            </a:r>
            <a:r>
              <a:rPr lang="fr-BE" dirty="0"/>
              <a:t> – if the frontend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built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</a:t>
            </a:r>
            <a:r>
              <a:rPr lang="fr-BE" dirty="0" err="1"/>
              <a:t>Angular</a:t>
            </a:r>
            <a:r>
              <a:rPr lang="fr-BE" dirty="0"/>
              <a:t> or </a:t>
            </a:r>
            <a:r>
              <a:rPr lang="fr-BE" dirty="0" err="1"/>
              <a:t>React</a:t>
            </a:r>
            <a:r>
              <a:rPr lang="fr-BE" dirty="0"/>
              <a:t>, chances are </a:t>
            </a:r>
            <a:r>
              <a:rPr lang="fr-BE" dirty="0" err="1"/>
              <a:t>they</a:t>
            </a:r>
            <a:r>
              <a:rPr lang="fr-BE" dirty="0"/>
              <a:t> have.</a:t>
            </a:r>
          </a:p>
          <a:p>
            <a:pPr algn="l"/>
            <a:r>
              <a:rPr lang="fr-BE" dirty="0"/>
              <a:t>For </a:t>
            </a:r>
            <a:r>
              <a:rPr lang="fr-BE" dirty="0" err="1"/>
              <a:t>some</a:t>
            </a:r>
            <a:r>
              <a:rPr lang="fr-BE" dirty="0"/>
              <a:t> cases, </a:t>
            </a:r>
            <a:r>
              <a:rPr lang="fr-BE" dirty="0" err="1"/>
              <a:t>it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as an alternative for </a:t>
            </a:r>
            <a:r>
              <a:rPr lang="fr-BE" dirty="0" err="1"/>
              <a:t>doing</a:t>
            </a:r>
            <a:r>
              <a:rPr lang="fr-BE" dirty="0"/>
              <a:t> a SQL </a:t>
            </a:r>
            <a:r>
              <a:rPr lang="fr-BE" dirty="0" err="1"/>
              <a:t>query</a:t>
            </a:r>
            <a:r>
              <a:rPr lang="fr-BE" dirty="0"/>
              <a:t>. Check the </a:t>
            </a:r>
            <a:r>
              <a:rPr lang="fr-BE" dirty="0" err="1"/>
              <a:t>current</a:t>
            </a:r>
            <a:r>
              <a:rPr lang="fr-BE" dirty="0"/>
              <a:t> application state.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97263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DevTools</a:t>
            </a:r>
            <a:r>
              <a:rPr lang="fr-BE" b="1" dirty="0"/>
              <a:t>:</a:t>
            </a:r>
          </a:p>
          <a:p>
            <a:pPr marL="171450" indent="-171450">
              <a:buFontTx/>
              <a:buChar char="-"/>
            </a:pPr>
            <a:r>
              <a:rPr lang="fr-BE" b="0" dirty="0"/>
              <a:t>Docking </a:t>
            </a:r>
            <a:r>
              <a:rPr lang="fr-BE" b="0" dirty="0" err="1"/>
              <a:t>possibilities</a:t>
            </a:r>
            <a:endParaRPr lang="fr-BE" b="0" dirty="0"/>
          </a:p>
          <a:p>
            <a:pPr marL="171450" indent="-171450">
              <a:buFontTx/>
              <a:buChar char="-"/>
            </a:pPr>
            <a:r>
              <a:rPr lang="fr-BE" b="0" dirty="0" err="1"/>
              <a:t>Device</a:t>
            </a:r>
            <a:r>
              <a:rPr lang="fr-BE" b="0" dirty="0"/>
              <a:t> </a:t>
            </a:r>
            <a:r>
              <a:rPr lang="fr-BE" b="0" dirty="0" err="1"/>
              <a:t>Toolbar</a:t>
            </a:r>
            <a:r>
              <a:rPr lang="fr-BE" b="0" dirty="0"/>
              <a:t> (dimensions &amp; </a:t>
            </a:r>
            <a:r>
              <a:rPr lang="fr-BE" b="0" dirty="0" err="1"/>
              <a:t>throttling</a:t>
            </a:r>
            <a:r>
              <a:rPr lang="fr-BE" b="0" dirty="0"/>
              <a:t>)</a:t>
            </a:r>
          </a:p>
          <a:p>
            <a:endParaRPr lang="fr-BE" dirty="0"/>
          </a:p>
          <a:p>
            <a:r>
              <a:rPr lang="fr-BE" b="1" dirty="0" err="1"/>
              <a:t>Elements</a:t>
            </a:r>
            <a:r>
              <a:rPr lang="fr-BE" b="1" dirty="0"/>
              <a:t>:</a:t>
            </a:r>
          </a:p>
          <a:p>
            <a:pPr algn="l"/>
            <a:r>
              <a:rPr lang="fr-BE" dirty="0"/>
              <a:t>In the regex session one of the </a:t>
            </a:r>
            <a:r>
              <a:rPr lang="fr-BE" dirty="0" err="1"/>
              <a:t>exercises</a:t>
            </a:r>
            <a:r>
              <a:rPr lang="fr-BE" dirty="0"/>
              <a:t> </a:t>
            </a:r>
            <a:r>
              <a:rPr lang="fr-BE" dirty="0" err="1"/>
              <a:t>was</a:t>
            </a:r>
            <a:r>
              <a:rPr lang="fr-BE" dirty="0"/>
              <a:t> </a:t>
            </a:r>
            <a:r>
              <a:rPr lang="fr-BE" dirty="0" err="1"/>
              <a:t>extracting</a:t>
            </a:r>
            <a:r>
              <a:rPr lang="fr-BE" dirty="0"/>
              <a:t> the data </a:t>
            </a:r>
            <a:r>
              <a:rPr lang="fr-BE" dirty="0" err="1"/>
              <a:t>from</a:t>
            </a:r>
            <a:r>
              <a:rPr lang="fr-BE" dirty="0"/>
              <a:t> a table </a:t>
            </a:r>
            <a:r>
              <a:rPr lang="fr-BE" dirty="0" err="1"/>
              <a:t>from</a:t>
            </a:r>
            <a:r>
              <a:rPr lang="fr-BE" dirty="0"/>
              <a:t> a </a:t>
            </a:r>
            <a:r>
              <a:rPr lang="fr-BE" dirty="0" err="1"/>
              <a:t>Wikipedia</a:t>
            </a:r>
            <a:r>
              <a:rPr lang="fr-BE" dirty="0"/>
              <a:t> page – to copy the table (https://en.wikipedia.org/wiki/Regular_expression#POSIX_basic_and_extended)</a:t>
            </a:r>
          </a:p>
          <a:p>
            <a:pPr algn="l"/>
            <a:r>
              <a:rPr lang="fr-BE" dirty="0" err="1"/>
              <a:t>During</a:t>
            </a:r>
            <a:r>
              <a:rPr lang="fr-BE" dirty="0"/>
              <a:t> the </a:t>
            </a:r>
            <a:r>
              <a:rPr lang="fr-BE" dirty="0" err="1"/>
              <a:t>security</a:t>
            </a:r>
            <a:r>
              <a:rPr lang="fr-BE" dirty="0"/>
              <a:t> </a:t>
            </a:r>
            <a:r>
              <a:rPr lang="fr-BE" dirty="0" err="1"/>
              <a:t>bootcamp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tab </a:t>
            </a:r>
            <a:r>
              <a:rPr lang="fr-BE" dirty="0" err="1"/>
              <a:t>was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to </a:t>
            </a:r>
            <a:r>
              <a:rPr lang="fr-BE" dirty="0" err="1"/>
              <a:t>become</a:t>
            </a:r>
            <a:r>
              <a:rPr lang="fr-BE" dirty="0"/>
              <a:t> Portal </a:t>
            </a:r>
            <a:r>
              <a:rPr lang="fr-BE" dirty="0" err="1"/>
              <a:t>Administrator</a:t>
            </a:r>
            <a:r>
              <a:rPr lang="fr-BE" dirty="0"/>
              <a:t>.</a:t>
            </a:r>
          </a:p>
          <a:p>
            <a:pPr algn="l"/>
            <a:endParaRPr lang="fr-BE" dirty="0"/>
          </a:p>
          <a:p>
            <a:pPr algn="l"/>
            <a:endParaRPr lang="fr-BE" dirty="0"/>
          </a:p>
          <a:p>
            <a:pPr algn="l"/>
            <a:r>
              <a:rPr lang="fr-BE" b="1" dirty="0"/>
              <a:t>!! DEMO ENDS WHEN:</a:t>
            </a:r>
          </a:p>
          <a:p>
            <a:pPr algn="l"/>
            <a:r>
              <a:rPr lang="fr-BE" dirty="0"/>
              <a:t>As </a:t>
            </a:r>
            <a:r>
              <a:rPr lang="fr-BE" dirty="0" err="1"/>
              <a:t>soon</a:t>
            </a:r>
            <a:r>
              <a:rPr lang="fr-BE" dirty="0"/>
              <a:t> as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want</a:t>
            </a:r>
            <a:r>
              <a:rPr lang="fr-BE" dirty="0"/>
              <a:t> to expand a </a:t>
            </a:r>
            <a:r>
              <a:rPr lang="fr-BE" dirty="0" err="1"/>
              <a:t>little</a:t>
            </a:r>
            <a:r>
              <a:rPr lang="fr-BE" dirty="0"/>
              <a:t> on the http Methods &amp; </a:t>
            </a:r>
            <a:r>
              <a:rPr lang="fr-BE" dirty="0" err="1"/>
              <a:t>Response</a:t>
            </a:r>
            <a:r>
              <a:rPr lang="fr-BE" dirty="0"/>
              <a:t> </a:t>
            </a:r>
            <a:r>
              <a:rPr lang="fr-BE" dirty="0" err="1"/>
              <a:t>Status</a:t>
            </a:r>
            <a:r>
              <a:rPr lang="fr-BE" dirty="0"/>
              <a:t> Codes</a:t>
            </a:r>
          </a:p>
          <a:p>
            <a:endParaRPr lang="fr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4889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Other</a:t>
            </a:r>
            <a:r>
              <a:rPr lang="fr-BE" dirty="0"/>
              <a:t>: HEAD, CONNECT, TRACE</a:t>
            </a:r>
          </a:p>
          <a:p>
            <a:r>
              <a:rPr lang="fr-BE" b="1" dirty="0"/>
              <a:t>Details</a:t>
            </a:r>
            <a:r>
              <a:rPr lang="fr-BE" dirty="0"/>
              <a:t>: https://developer.mozilla.org/en-US/docs/Web/HTTP/Methods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03257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Website</a:t>
            </a:r>
            <a:r>
              <a:rPr lang="fr-BE" dirty="0"/>
              <a:t>: https://httpcats.com/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5958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April </a:t>
            </a:r>
            <a:r>
              <a:rPr lang="fr-BE" dirty="0" err="1"/>
              <a:t>Fools</a:t>
            </a:r>
            <a:r>
              <a:rPr lang="fr-BE" dirty="0"/>
              <a:t>’ joke in 1998 &amp; 2014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6965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100 Continue, 101: </a:t>
            </a:r>
            <a:r>
              <a:rPr lang="fr-BE" dirty="0" err="1"/>
              <a:t>Switching</a:t>
            </a:r>
            <a:r>
              <a:rPr lang="fr-BE" dirty="0"/>
              <a:t> </a:t>
            </a:r>
            <a:r>
              <a:rPr lang="fr-BE" dirty="0" err="1"/>
              <a:t>Protocols</a:t>
            </a:r>
            <a:r>
              <a:rPr lang="fr-BE" dirty="0"/>
              <a:t>, 102 </a:t>
            </a:r>
            <a:r>
              <a:rPr lang="fr-BE" dirty="0" err="1"/>
              <a:t>Processing</a:t>
            </a:r>
            <a:endParaRPr lang="fr-BE" dirty="0"/>
          </a:p>
          <a:p>
            <a:r>
              <a:rPr lang="fr-BE" b="1" dirty="0"/>
              <a:t>201 </a:t>
            </a:r>
            <a:r>
              <a:rPr lang="fr-BE" b="1" dirty="0" err="1"/>
              <a:t>Created</a:t>
            </a:r>
            <a:r>
              <a:rPr lang="fr-BE" b="1" dirty="0"/>
              <a:t>, 202 Accepted, 204 </a:t>
            </a:r>
            <a:r>
              <a:rPr lang="fr-BE" b="1" dirty="0" err="1"/>
              <a:t>NoContent</a:t>
            </a:r>
            <a:r>
              <a:rPr lang="fr-BE" dirty="0"/>
              <a:t>, 206 Partial Content</a:t>
            </a:r>
          </a:p>
          <a:p>
            <a:r>
              <a:rPr lang="fr-BE" dirty="0"/>
              <a:t>300 Multiple </a:t>
            </a:r>
            <a:r>
              <a:rPr lang="fr-BE" dirty="0" err="1"/>
              <a:t>Choices</a:t>
            </a:r>
            <a:r>
              <a:rPr lang="fr-BE" dirty="0"/>
              <a:t>, 301 </a:t>
            </a:r>
            <a:r>
              <a:rPr lang="fr-BE" dirty="0" err="1"/>
              <a:t>Moved</a:t>
            </a:r>
            <a:r>
              <a:rPr lang="fr-BE" dirty="0"/>
              <a:t> </a:t>
            </a:r>
            <a:r>
              <a:rPr lang="fr-BE" dirty="0" err="1"/>
              <a:t>Permanently</a:t>
            </a:r>
            <a:r>
              <a:rPr lang="fr-BE" dirty="0"/>
              <a:t>, 302 </a:t>
            </a:r>
            <a:r>
              <a:rPr lang="fr-BE" dirty="0" err="1"/>
              <a:t>Found</a:t>
            </a:r>
            <a:r>
              <a:rPr lang="fr-BE" dirty="0"/>
              <a:t>, 303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Other</a:t>
            </a:r>
            <a:r>
              <a:rPr lang="fr-BE" dirty="0"/>
              <a:t>, </a:t>
            </a:r>
            <a:r>
              <a:rPr lang="fr-BE" b="1" dirty="0"/>
              <a:t>304 Not </a:t>
            </a:r>
            <a:r>
              <a:rPr lang="fr-BE" b="1" dirty="0" err="1"/>
              <a:t>Modified</a:t>
            </a:r>
            <a:r>
              <a:rPr lang="fr-BE" dirty="0"/>
              <a:t>, 307 </a:t>
            </a:r>
            <a:r>
              <a:rPr lang="fr-BE" dirty="0" err="1"/>
              <a:t>Temporary</a:t>
            </a:r>
            <a:r>
              <a:rPr lang="fr-BE" dirty="0"/>
              <a:t> </a:t>
            </a:r>
            <a:r>
              <a:rPr lang="fr-BE" dirty="0" err="1"/>
              <a:t>Redirect</a:t>
            </a:r>
            <a:r>
              <a:rPr lang="fr-BE" dirty="0"/>
              <a:t>, 308 Permanent </a:t>
            </a:r>
            <a:r>
              <a:rPr lang="fr-BE" dirty="0" err="1"/>
              <a:t>Redirect</a:t>
            </a:r>
            <a:endParaRPr lang="fr-BE" dirty="0"/>
          </a:p>
          <a:p>
            <a:r>
              <a:rPr lang="fr-BE" dirty="0"/>
              <a:t>405 Method Not </a:t>
            </a:r>
            <a:r>
              <a:rPr lang="fr-BE" dirty="0" err="1"/>
              <a:t>Allowed</a:t>
            </a:r>
            <a:r>
              <a:rPr lang="fr-BE" dirty="0"/>
              <a:t>, 406 Not Acceptable, </a:t>
            </a:r>
            <a:r>
              <a:rPr lang="fr-BE" b="1" dirty="0"/>
              <a:t>408 </a:t>
            </a:r>
            <a:r>
              <a:rPr lang="fr-BE" b="1" dirty="0" err="1"/>
              <a:t>Request</a:t>
            </a:r>
            <a:r>
              <a:rPr lang="fr-BE" b="1" dirty="0"/>
              <a:t> Timeout</a:t>
            </a:r>
            <a:r>
              <a:rPr lang="fr-BE" dirty="0"/>
              <a:t>, 409 </a:t>
            </a:r>
            <a:r>
              <a:rPr lang="fr-BE" dirty="0" err="1"/>
              <a:t>Conflict</a:t>
            </a:r>
            <a:r>
              <a:rPr lang="fr-BE" dirty="0"/>
              <a:t>, 411 </a:t>
            </a:r>
            <a:r>
              <a:rPr lang="fr-BE" dirty="0" err="1"/>
              <a:t>Length</a:t>
            </a:r>
            <a:r>
              <a:rPr lang="fr-BE" dirty="0"/>
              <a:t> </a:t>
            </a:r>
            <a:r>
              <a:rPr lang="fr-BE" dirty="0" err="1"/>
              <a:t>Required</a:t>
            </a:r>
            <a:r>
              <a:rPr lang="fr-BE" dirty="0"/>
              <a:t>, 413 </a:t>
            </a:r>
            <a:r>
              <a:rPr lang="fr-BE" dirty="0" err="1"/>
              <a:t>Payload</a:t>
            </a:r>
            <a:r>
              <a:rPr lang="fr-BE" dirty="0"/>
              <a:t> </a:t>
            </a:r>
            <a:r>
              <a:rPr lang="fr-BE" dirty="0" err="1"/>
              <a:t>Too</a:t>
            </a:r>
            <a:r>
              <a:rPr lang="fr-BE" dirty="0"/>
              <a:t> Large, 414 URI </a:t>
            </a:r>
            <a:r>
              <a:rPr lang="fr-BE" dirty="0" err="1"/>
              <a:t>Too</a:t>
            </a:r>
            <a:r>
              <a:rPr lang="fr-BE" dirty="0"/>
              <a:t> Long, </a:t>
            </a:r>
            <a:r>
              <a:rPr lang="fr-BE" b="1" dirty="0"/>
              <a:t>429 </a:t>
            </a:r>
            <a:r>
              <a:rPr lang="fr-BE" b="1" dirty="0" err="1"/>
              <a:t>Too</a:t>
            </a:r>
            <a:r>
              <a:rPr lang="fr-BE" b="1" dirty="0"/>
              <a:t> </a:t>
            </a:r>
            <a:r>
              <a:rPr lang="fr-BE" b="1" dirty="0" err="1"/>
              <a:t>Many</a:t>
            </a:r>
            <a:r>
              <a:rPr lang="fr-BE" b="1" dirty="0"/>
              <a:t> </a:t>
            </a:r>
            <a:r>
              <a:rPr lang="fr-BE" b="1" dirty="0" err="1"/>
              <a:t>Requests</a:t>
            </a:r>
            <a:endParaRPr lang="fr-BE" b="1" dirty="0"/>
          </a:p>
          <a:p>
            <a:endParaRPr lang="fr-BE" dirty="0"/>
          </a:p>
          <a:p>
            <a:r>
              <a:rPr lang="fr-BE" b="1" dirty="0"/>
              <a:t>List</a:t>
            </a:r>
            <a:r>
              <a:rPr lang="fr-BE" dirty="0"/>
              <a:t>: https://developer.mozilla.org/en-US/docs/Web/HTTP/Status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46472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4767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9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6.jpeg"/><Relationship Id="rId7" Type="http://schemas.openxmlformats.org/officeDocument/2006/relationships/image" Target="../media/image29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1.svg"/><Relationship Id="rId5" Type="http://schemas.openxmlformats.org/officeDocument/2006/relationships/image" Target="../media/image17.svg"/><Relationship Id="rId10" Type="http://schemas.openxmlformats.org/officeDocument/2006/relationships/image" Target="../media/image50.png"/><Relationship Id="rId4" Type="http://schemas.openxmlformats.org/officeDocument/2006/relationships/image" Target="../media/image16.png"/><Relationship Id="rId9" Type="http://schemas.openxmlformats.org/officeDocument/2006/relationships/image" Target="../media/image4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11" Type="http://schemas.openxmlformats.org/officeDocument/2006/relationships/hyperlink" Target="https://hoppscotch.io/" TargetMode="External"/><Relationship Id="rId5" Type="http://schemas.openxmlformats.org/officeDocument/2006/relationships/image" Target="../media/image48.png"/><Relationship Id="rId10" Type="http://schemas.openxmlformats.org/officeDocument/2006/relationships/image" Target="../media/image12.png"/><Relationship Id="rId4" Type="http://schemas.openxmlformats.org/officeDocument/2006/relationships/image" Target="../media/image53.svg"/><Relationship Id="rId9" Type="http://schemas.openxmlformats.org/officeDocument/2006/relationships/image" Target="../media/image5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7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59.jpeg"/><Relationship Id="rId10" Type="http://schemas.openxmlformats.org/officeDocument/2006/relationships/image" Target="../media/image63.svg"/><Relationship Id="rId4" Type="http://schemas.openxmlformats.org/officeDocument/2006/relationships/image" Target="../media/image58.sv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5.png"/><Relationship Id="rId7" Type="http://schemas.openxmlformats.org/officeDocument/2006/relationships/image" Target="../media/image2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9.svg"/><Relationship Id="rId4" Type="http://schemas.openxmlformats.org/officeDocument/2006/relationships/image" Target="../media/image66.sv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15.svg"/><Relationship Id="rId9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15.svg"/><Relationship Id="rId9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5.png"/><Relationship Id="rId5" Type="http://schemas.openxmlformats.org/officeDocument/2006/relationships/image" Target="../media/image23.jpeg"/><Relationship Id="rId10" Type="http://schemas.openxmlformats.org/officeDocument/2006/relationships/image" Target="../media/image3.svg"/><Relationship Id="rId4" Type="http://schemas.openxmlformats.org/officeDocument/2006/relationships/image" Target="../media/image22.sv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9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40.sv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6.jpeg"/><Relationship Id="rId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9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6482264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20294"/>
          <a:stretch>
            <a:fillRect/>
          </a:stretch>
        </p:blipFill>
        <p:spPr>
          <a:xfrm>
            <a:off x="12466900" y="91821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3529964"/>
            <a:ext cx="18104943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REST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JWT</a:t>
            </a:r>
            <a:br>
              <a:rPr lang="en-US" sz="8069" dirty="0">
                <a:solidFill>
                  <a:srgbClr val="FFFFFF"/>
                </a:solidFill>
                <a:latin typeface="Open Sans Bold"/>
              </a:rPr>
            </a:br>
            <a:r>
              <a:rPr lang="en-US" sz="8069" dirty="0">
                <a:solidFill>
                  <a:srgbClr val="FFFFFF"/>
                </a:solidFill>
                <a:latin typeface="Open Sans Bold"/>
              </a:rPr>
              <a:t>  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Postman </a:t>
            </a:r>
            <a:r>
              <a:rPr lang="en-US" sz="8069" dirty="0" err="1">
                <a:solidFill>
                  <a:srgbClr val="FFFFFF"/>
                </a:solidFill>
                <a:latin typeface="Open Sans Bold"/>
              </a:rPr>
              <a:t>DevTools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32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212A8C-BBF9-8475-9896-7314C5981E05}"/>
              </a:ext>
            </a:extLst>
          </p:cNvPr>
          <p:cNvSpPr/>
          <p:nvPr/>
        </p:nvSpPr>
        <p:spPr>
          <a:xfrm>
            <a:off x="374538" y="9378450"/>
            <a:ext cx="2145116" cy="6588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dirty="0" err="1"/>
              <a:t>Theoretical</a:t>
            </a:r>
            <a:endParaRPr lang="en-BE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590B7-9A3D-1D7C-A612-11C102A69DEA}"/>
              </a:ext>
            </a:extLst>
          </p:cNvPr>
          <p:cNvSpPr/>
          <p:nvPr/>
        </p:nvSpPr>
        <p:spPr>
          <a:xfrm>
            <a:off x="2700585" y="9389364"/>
            <a:ext cx="2145116" cy="65888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dirty="0"/>
              <a:t>Introduction</a:t>
            </a:r>
            <a:endParaRPr lang="en-BE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A57FEA-97A5-8829-C5DA-5540D4C5C37A}"/>
              </a:ext>
            </a:extLst>
          </p:cNvPr>
          <p:cNvSpPr/>
          <p:nvPr/>
        </p:nvSpPr>
        <p:spPr>
          <a:xfrm>
            <a:off x="14726912" y="9389364"/>
            <a:ext cx="3378031" cy="6432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TestTrack</a:t>
            </a:r>
            <a:endParaRPr lang="en-BE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E418B1B7-BA73-0075-4CF2-119AE9025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96" y="2021996"/>
            <a:ext cx="9100808" cy="796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675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C81A7FF-8981-20C8-7573-089FDB29B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87" y="2162229"/>
            <a:ext cx="9078913" cy="794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157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F253373-20C6-6924-852B-F62B6B67B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87" y="2162229"/>
            <a:ext cx="9078913" cy="794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882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15CB97-6184-B602-0CF6-512AF815D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004" y="1995245"/>
            <a:ext cx="9155113" cy="80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945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684361B-37F7-1CC0-9225-5EB7D73DE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95245"/>
            <a:ext cx="8404095" cy="735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178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2000" y="2151590"/>
            <a:ext cx="9719653" cy="4620113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408274-9BDF-3012-A3E5-03AE3B8030EE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70D443-1E22-CA4E-48B7-DF79B03F0BC7}"/>
              </a:ext>
            </a:extLst>
          </p:cNvPr>
          <p:cNvSpPr txBox="1"/>
          <p:nvPr/>
        </p:nvSpPr>
        <p:spPr>
          <a:xfrm>
            <a:off x="485430" y="2183002"/>
            <a:ext cx="1399257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200 – OK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400 – Bad Request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7200" dirty="0">
                <a:solidFill>
                  <a:schemeClr val="bg1"/>
                </a:solidFill>
              </a:rPr>
              <a:t>401 </a:t>
            </a:r>
            <a:r>
              <a:rPr lang="en-US" sz="7200" dirty="0">
                <a:solidFill>
                  <a:schemeClr val="bg1"/>
                </a:solidFill>
              </a:rPr>
              <a:t>–</a:t>
            </a:r>
            <a:r>
              <a:rPr lang="fr-BE" sz="7200" dirty="0">
                <a:solidFill>
                  <a:schemeClr val="bg1"/>
                </a:solidFill>
              </a:rPr>
              <a:t> </a:t>
            </a:r>
            <a:r>
              <a:rPr lang="fr-BE" sz="7200" dirty="0" err="1">
                <a:solidFill>
                  <a:schemeClr val="bg1"/>
                </a:solidFill>
              </a:rPr>
              <a:t>Unauthorized</a:t>
            </a:r>
            <a:endParaRPr lang="fr-BE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7200" dirty="0">
                <a:solidFill>
                  <a:schemeClr val="bg1"/>
                </a:solidFill>
              </a:rPr>
              <a:t>403 – </a:t>
            </a:r>
            <a:r>
              <a:rPr lang="fr-BE" sz="7200" dirty="0" err="1">
                <a:solidFill>
                  <a:schemeClr val="bg1"/>
                </a:solidFill>
              </a:rPr>
              <a:t>Forbidden</a:t>
            </a:r>
            <a:endParaRPr lang="fr-BE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7200" dirty="0">
                <a:solidFill>
                  <a:schemeClr val="bg1"/>
                </a:solidFill>
              </a:rPr>
              <a:t>404 – Not </a:t>
            </a:r>
            <a:r>
              <a:rPr lang="fr-BE" sz="7200" dirty="0" err="1">
                <a:solidFill>
                  <a:schemeClr val="bg1"/>
                </a:solidFill>
              </a:rPr>
              <a:t>Found</a:t>
            </a:r>
            <a:endParaRPr lang="fr-BE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7200" dirty="0">
                <a:solidFill>
                  <a:schemeClr val="bg1"/>
                </a:solidFill>
              </a:rPr>
              <a:t>500 – </a:t>
            </a:r>
            <a:r>
              <a:rPr lang="fr-BE" sz="7200" dirty="0" err="1">
                <a:solidFill>
                  <a:schemeClr val="bg1"/>
                </a:solidFill>
              </a:rPr>
              <a:t>Internal</a:t>
            </a:r>
            <a:r>
              <a:rPr lang="fr-BE" sz="7200" dirty="0">
                <a:solidFill>
                  <a:schemeClr val="bg1"/>
                </a:solidFill>
              </a:rPr>
              <a:t> Server </a:t>
            </a:r>
            <a:r>
              <a:rPr lang="fr-BE" sz="7200" dirty="0" err="1">
                <a:solidFill>
                  <a:schemeClr val="bg1"/>
                </a:solidFill>
              </a:rPr>
              <a:t>Error</a:t>
            </a:r>
            <a:endParaRPr lang="en-BE" sz="7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0A88FC-F85A-249F-48E2-8763A7CA4A94}"/>
              </a:ext>
            </a:extLst>
          </p:cNvPr>
          <p:cNvSpPr txBox="1"/>
          <p:nvPr/>
        </p:nvSpPr>
        <p:spPr>
          <a:xfrm>
            <a:off x="343578" y="789330"/>
            <a:ext cx="13182600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Postman… or not…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9282E-76BD-3ECA-625C-5A83CF9F4BAB}"/>
              </a:ext>
            </a:extLst>
          </p:cNvPr>
          <p:cNvSpPr txBox="1"/>
          <p:nvPr/>
        </p:nvSpPr>
        <p:spPr>
          <a:xfrm>
            <a:off x="248221" y="2156122"/>
            <a:ext cx="139925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 err="1">
                <a:solidFill>
                  <a:schemeClr val="bg1"/>
                </a:solidFill>
              </a:rPr>
              <a:t>cURL</a:t>
            </a:r>
            <a:endParaRPr lang="en-US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SoapUI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hoppscotch.io</a:t>
            </a:r>
            <a:endParaRPr lang="en-US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Insomnia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 err="1">
                <a:solidFill>
                  <a:schemeClr val="bg1"/>
                </a:solidFill>
              </a:rPr>
              <a:t>VSCode</a:t>
            </a:r>
            <a:r>
              <a:rPr lang="en-US" sz="7200" dirty="0">
                <a:solidFill>
                  <a:schemeClr val="bg1"/>
                </a:solidFill>
              </a:rPr>
              <a:t>: Thunder Client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 l="9999" t="54321" b="6074"/>
          <a:stretch>
            <a:fillRect/>
          </a:stretch>
        </p:blipFill>
        <p:spPr>
          <a:xfrm>
            <a:off x="0" y="5143500"/>
            <a:ext cx="9380111" cy="514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 t="18445" r="6427"/>
          <a:stretch>
            <a:fillRect/>
          </a:stretch>
        </p:blipFill>
        <p:spPr>
          <a:xfrm>
            <a:off x="9380111" y="0"/>
            <a:ext cx="8907889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9E7E95-BB34-24C2-35A2-5B932B0DEE56}"/>
              </a:ext>
            </a:extLst>
          </p:cNvPr>
          <p:cNvSpPr txBox="1"/>
          <p:nvPr/>
        </p:nvSpPr>
        <p:spPr>
          <a:xfrm>
            <a:off x="-212676" y="1056460"/>
            <a:ext cx="9356676" cy="3687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Postman</a:t>
            </a:r>
          </a:p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Hoppscotch</a:t>
            </a:r>
            <a:endParaRPr lang="en-US" sz="8069" dirty="0">
              <a:solidFill>
                <a:srgbClr val="E8870A"/>
              </a:solidFill>
              <a:latin typeface="Open Sans Bold"/>
            </a:endParaRPr>
          </a:p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Thunder Client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4EBDBA-9EF2-1AC8-8D37-B5C246246A39}"/>
              </a:ext>
            </a:extLst>
          </p:cNvPr>
          <p:cNvSpPr txBox="1"/>
          <p:nvPr/>
        </p:nvSpPr>
        <p:spPr>
          <a:xfrm>
            <a:off x="9525000" y="6514921"/>
            <a:ext cx="8724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DEMO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err="1">
                <a:solidFill>
                  <a:schemeClr val="bg1"/>
                </a:solidFill>
              </a:rPr>
              <a:t>itenium</a:t>
            </a:r>
            <a:r>
              <a:rPr lang="en-US" sz="4400" dirty="0">
                <a:solidFill>
                  <a:schemeClr val="bg1"/>
                </a:solidFill>
              </a:rPr>
              <a:t>-guest / Wifi4Ufree</a:t>
            </a:r>
            <a:endParaRPr lang="en-B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149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F83F64-D2D1-8EF8-63E3-955699DC622C}"/>
              </a:ext>
            </a:extLst>
          </p:cNvPr>
          <p:cNvSpPr txBox="1"/>
          <p:nvPr/>
        </p:nvSpPr>
        <p:spPr>
          <a:xfrm>
            <a:off x="9132950" y="1605303"/>
            <a:ext cx="8893353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000" dirty="0">
                <a:solidFill>
                  <a:schemeClr val="bg1"/>
                </a:solidFill>
              </a:rPr>
              <a:t>Chrome </a:t>
            </a:r>
            <a:r>
              <a:rPr lang="fr-BE" sz="6000" dirty="0" err="1">
                <a:solidFill>
                  <a:schemeClr val="bg1"/>
                </a:solidFill>
              </a:rPr>
              <a:t>DevTools</a:t>
            </a:r>
            <a:endParaRPr lang="fr-BE" sz="6000" dirty="0">
              <a:solidFill>
                <a:schemeClr val="bg1"/>
              </a:solidFill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fr-BE" sz="6000" dirty="0">
                <a:solidFill>
                  <a:schemeClr val="bg1"/>
                </a:solidFill>
              </a:rPr>
              <a:t>DEMO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000" dirty="0">
                <a:solidFill>
                  <a:schemeClr val="bg1"/>
                </a:solidFill>
              </a:rPr>
              <a:t>REST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fr-BE" sz="6000" dirty="0">
                <a:solidFill>
                  <a:schemeClr val="bg1"/>
                </a:solidFill>
              </a:rPr>
              <a:t>Methods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fr-BE" sz="6000" dirty="0" err="1">
                <a:solidFill>
                  <a:schemeClr val="bg1"/>
                </a:solidFill>
              </a:rPr>
              <a:t>Status</a:t>
            </a:r>
            <a:r>
              <a:rPr lang="fr-BE" sz="6000" dirty="0">
                <a:solidFill>
                  <a:schemeClr val="bg1"/>
                </a:solidFill>
              </a:rPr>
              <a:t> Codes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000">
                <a:solidFill>
                  <a:schemeClr val="bg1"/>
                </a:solidFill>
              </a:rPr>
              <a:t>JWT</a:t>
            </a:r>
            <a:endParaRPr lang="fr-BE" sz="6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000" dirty="0">
                <a:solidFill>
                  <a:schemeClr val="bg1"/>
                </a:solidFill>
              </a:rPr>
              <a:t>Postman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fr-BE" sz="6000" dirty="0">
                <a:solidFill>
                  <a:schemeClr val="bg1"/>
                </a:solidFill>
              </a:rPr>
              <a:t>Alternatives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fr-BE" sz="6000" dirty="0">
                <a:solidFill>
                  <a:schemeClr val="bg1"/>
                </a:solidFill>
              </a:rPr>
              <a:t>DEMOS</a:t>
            </a:r>
            <a:endParaRPr lang="en-BE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9EE70C-EC3F-0D6F-CE48-58EE5EBB7618}"/>
              </a:ext>
            </a:extLst>
          </p:cNvPr>
          <p:cNvSpPr txBox="1"/>
          <p:nvPr/>
        </p:nvSpPr>
        <p:spPr>
          <a:xfrm>
            <a:off x="4266209" y="148218"/>
            <a:ext cx="91279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F83F64-D2D1-8EF8-63E3-955699DC622C}"/>
              </a:ext>
            </a:extLst>
          </p:cNvPr>
          <p:cNvSpPr txBox="1"/>
          <p:nvPr/>
        </p:nvSpPr>
        <p:spPr>
          <a:xfrm>
            <a:off x="9144000" y="2935120"/>
            <a:ext cx="8893353" cy="641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Open with F12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Elements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Console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rgbClr val="E8870A"/>
                </a:solidFill>
                <a:latin typeface="+mj-lt"/>
              </a:rPr>
              <a:t>Network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rgbClr val="E8870A"/>
                </a:solidFill>
                <a:latin typeface="+mj-lt"/>
              </a:rPr>
              <a:t>Application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Redux</a:t>
            </a:r>
            <a:r>
              <a:rPr lang="fr-BE" sz="3200" dirty="0">
                <a:solidFill>
                  <a:schemeClr val="bg1"/>
                </a:solidFill>
              </a:rPr>
              <a:t> (plugin)</a:t>
            </a:r>
            <a:endParaRPr lang="en-BE" sz="4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9EE70C-EC3F-0D6F-CE48-58EE5EBB7618}"/>
              </a:ext>
            </a:extLst>
          </p:cNvPr>
          <p:cNvSpPr txBox="1"/>
          <p:nvPr/>
        </p:nvSpPr>
        <p:spPr>
          <a:xfrm>
            <a:off x="8873763" y="1610789"/>
            <a:ext cx="91279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DevTool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Tabs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95747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A43D9F-FC64-4537-ED7A-3D353149B72C}"/>
              </a:ext>
            </a:extLst>
          </p:cNvPr>
          <p:cNvSpPr txBox="1"/>
          <p:nvPr/>
        </p:nvSpPr>
        <p:spPr>
          <a:xfrm>
            <a:off x="-30029" y="2064637"/>
            <a:ext cx="18271922" cy="4931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Chrome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DevTools</a:t>
            </a:r>
            <a:endParaRPr lang="en-US" sz="8069" dirty="0">
              <a:solidFill>
                <a:srgbClr val="E8870A"/>
              </a:solidFill>
              <a:latin typeface="Open Sans Bold"/>
            </a:endParaRPr>
          </a:p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Tabs</a:t>
            </a:r>
          </a:p>
          <a:p>
            <a:pPr algn="ctr">
              <a:lnSpc>
                <a:spcPts val="9683"/>
              </a:lnSpc>
            </a:pPr>
            <a:endParaRPr lang="en-US" sz="8069" dirty="0">
              <a:solidFill>
                <a:srgbClr val="E8870A"/>
              </a:solidFill>
              <a:latin typeface="Open Sans Bold"/>
            </a:endParaRPr>
          </a:p>
          <a:p>
            <a:pPr algn="ctr">
              <a:lnSpc>
                <a:spcPts val="9683"/>
              </a:lnSpc>
            </a:pPr>
            <a:r>
              <a:rPr lang="en-US" sz="8069" b="1" dirty="0">
                <a:solidFill>
                  <a:schemeClr val="bg1"/>
                </a:solidFill>
                <a:latin typeface="Open Sans Bold"/>
              </a:rPr>
              <a:t>DEMO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EBAE362-AF2E-CA48-7FAC-BA76E55C2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283" y="1518928"/>
            <a:ext cx="12084049" cy="858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75A2DF-E163-10B3-E0DC-144A7E561B16}"/>
              </a:ext>
            </a:extLst>
          </p:cNvPr>
          <p:cNvSpPr txBox="1"/>
          <p:nvPr/>
        </p:nvSpPr>
        <p:spPr>
          <a:xfrm>
            <a:off x="152400" y="241619"/>
            <a:ext cx="17814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REST?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539647" cy="3952875"/>
            <a:chOff x="0" y="0"/>
            <a:chExt cx="10052863" cy="5270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7168" t="32590" r="7168"/>
            <a:stretch>
              <a:fillRect/>
            </a:stretch>
          </p:blipFill>
          <p:spPr>
            <a:xfrm>
              <a:off x="0" y="0"/>
              <a:ext cx="10052863" cy="52705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539647" y="3952875"/>
            <a:ext cx="10748353" cy="6432157"/>
            <a:chOff x="0" y="0"/>
            <a:chExt cx="14331137" cy="857620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5173" b="5173"/>
            <a:stretch>
              <a:fillRect/>
            </a:stretch>
          </p:blipFill>
          <p:spPr>
            <a:xfrm>
              <a:off x="0" y="0"/>
              <a:ext cx="14331137" cy="857620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7363" b="4439"/>
          <a:stretch>
            <a:fillRect/>
          </a:stretch>
        </p:blipFill>
        <p:spPr>
          <a:xfrm>
            <a:off x="0" y="8910520"/>
            <a:ext cx="1040921" cy="13764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268397" y="311350"/>
            <a:ext cx="2652756" cy="717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CF144A-2D82-227C-D4FE-A67C2A4A5399}"/>
              </a:ext>
            </a:extLst>
          </p:cNvPr>
          <p:cNvSpPr txBox="1"/>
          <p:nvPr/>
        </p:nvSpPr>
        <p:spPr>
          <a:xfrm>
            <a:off x="7772400" y="1401082"/>
            <a:ext cx="10148753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Methods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F2BE88-3C52-1BBD-A1A4-495D6A20FB5F}"/>
              </a:ext>
            </a:extLst>
          </p:cNvPr>
          <p:cNvSpPr txBox="1"/>
          <p:nvPr/>
        </p:nvSpPr>
        <p:spPr>
          <a:xfrm>
            <a:off x="252268" y="4100691"/>
            <a:ext cx="889335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rgbClr val="E8870A"/>
                </a:solidFill>
              </a:rPr>
              <a:t>GET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rgbClr val="E8870A"/>
                </a:solidFill>
              </a:rPr>
              <a:t>POST</a:t>
            </a:r>
            <a:endParaRPr lang="en-US" sz="6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PUT</a:t>
            </a:r>
            <a:endParaRPr lang="fr-BE" sz="6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PATCH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DELETE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strike="sngStrike" dirty="0">
                <a:solidFill>
                  <a:schemeClr val="bg1"/>
                </a:solidFill>
              </a:rPr>
              <a:t>OPTIONS</a:t>
            </a:r>
            <a:endParaRPr lang="en-BE" sz="4400" strike="sngStrik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6612AC-D3EC-B1DA-99E9-36AF231FDE31}"/>
              </a:ext>
            </a:extLst>
          </p:cNvPr>
          <p:cNvSpPr txBox="1"/>
          <p:nvPr/>
        </p:nvSpPr>
        <p:spPr>
          <a:xfrm>
            <a:off x="16078" y="1466927"/>
            <a:ext cx="119473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Response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E2664A-7F9C-9C73-536A-3BBCA05A98CA}"/>
              </a:ext>
            </a:extLst>
          </p:cNvPr>
          <p:cNvSpPr txBox="1"/>
          <p:nvPr/>
        </p:nvSpPr>
        <p:spPr>
          <a:xfrm>
            <a:off x="614779" y="2861009"/>
            <a:ext cx="994066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1xx – Informational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rgbClr val="E8870A"/>
                </a:solidFill>
                <a:latin typeface="+mj-lt"/>
              </a:rPr>
              <a:t>2xx </a:t>
            </a:r>
            <a:r>
              <a:rPr lang="fr-BE" sz="8000" dirty="0">
                <a:solidFill>
                  <a:srgbClr val="E8870A"/>
                </a:solidFill>
              </a:rPr>
              <a:t>–</a:t>
            </a:r>
            <a:r>
              <a:rPr lang="en-US" sz="8000" dirty="0">
                <a:solidFill>
                  <a:srgbClr val="E8870A"/>
                </a:solidFill>
                <a:latin typeface="+mj-lt"/>
              </a:rPr>
              <a:t> Success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8000" dirty="0">
                <a:solidFill>
                  <a:schemeClr val="bg1"/>
                </a:solidFill>
              </a:rPr>
              <a:t>3xx </a:t>
            </a:r>
            <a:r>
              <a:rPr lang="en-US" sz="8000" dirty="0">
                <a:solidFill>
                  <a:schemeClr val="bg1"/>
                </a:solidFill>
              </a:rPr>
              <a:t>–</a:t>
            </a:r>
            <a:r>
              <a:rPr lang="fr-BE" sz="8000" dirty="0">
                <a:solidFill>
                  <a:schemeClr val="bg1"/>
                </a:solidFill>
              </a:rPr>
              <a:t> Redirection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8000" dirty="0">
                <a:solidFill>
                  <a:srgbClr val="E8870A"/>
                </a:solidFill>
                <a:latin typeface="+mj-lt"/>
              </a:rPr>
              <a:t>4xx – Client </a:t>
            </a:r>
            <a:r>
              <a:rPr lang="fr-BE" sz="8000" dirty="0" err="1">
                <a:solidFill>
                  <a:srgbClr val="E8870A"/>
                </a:solidFill>
                <a:latin typeface="+mj-lt"/>
              </a:rPr>
              <a:t>errors</a:t>
            </a:r>
            <a:endParaRPr lang="fr-BE" sz="8000" dirty="0">
              <a:solidFill>
                <a:srgbClr val="E8870A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8000" dirty="0">
                <a:solidFill>
                  <a:srgbClr val="E8870A"/>
                </a:solidFill>
                <a:latin typeface="+mj-lt"/>
              </a:rPr>
              <a:t>5xx – Server </a:t>
            </a:r>
            <a:r>
              <a:rPr lang="fr-BE" sz="8000" dirty="0" err="1">
                <a:solidFill>
                  <a:srgbClr val="E8870A"/>
                </a:solidFill>
                <a:latin typeface="+mj-lt"/>
              </a:rPr>
              <a:t>errors</a:t>
            </a:r>
            <a:endParaRPr lang="en-BE" sz="8000" dirty="0">
              <a:solidFill>
                <a:srgbClr val="E8870A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87B8687-F46B-3EE0-337A-A2B5BFD0A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051" y="1995245"/>
            <a:ext cx="9187897" cy="803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142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B291F43-3819-D442-1E36-301C6289F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004162"/>
            <a:ext cx="8692356" cy="760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313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612</Words>
  <Application>Microsoft Office PowerPoint</Application>
  <PresentationFormat>Custom</PresentationFormat>
  <Paragraphs>120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Open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83</cp:revision>
  <dcterms:created xsi:type="dcterms:W3CDTF">2006-08-16T00:00:00Z</dcterms:created>
  <dcterms:modified xsi:type="dcterms:W3CDTF">2023-04-27T09:34:28Z</dcterms:modified>
  <dc:identifier>DAE4nIrG1s0</dc:identifier>
</cp:coreProperties>
</file>